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430" r:id="rId4"/>
    <p:sldId id="432" r:id="rId5"/>
    <p:sldId id="433" r:id="rId6"/>
    <p:sldId id="434" r:id="rId7"/>
    <p:sldId id="435" r:id="rId8"/>
    <p:sldId id="436" r:id="rId9"/>
    <p:sldId id="437" r:id="rId10"/>
    <p:sldId id="431" r:id="rId11"/>
    <p:sldId id="425" r:id="rId12"/>
    <p:sldId id="426" r:id="rId13"/>
    <p:sldId id="428" r:id="rId14"/>
    <p:sldId id="427" r:id="rId15"/>
    <p:sldId id="429" r:id="rId16"/>
    <p:sldId id="438" r:id="rId17"/>
    <p:sldId id="439" r:id="rId18"/>
    <p:sldId id="441" r:id="rId19"/>
    <p:sldId id="440" r:id="rId20"/>
    <p:sldId id="442" r:id="rId21"/>
    <p:sldId id="443" r:id="rId22"/>
    <p:sldId id="448" r:id="rId23"/>
    <p:sldId id="447" r:id="rId24"/>
    <p:sldId id="444" r:id="rId25"/>
    <p:sldId id="445" r:id="rId26"/>
    <p:sldId id="44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5232" autoAdjust="0"/>
  </p:normalViewPr>
  <p:slideViewPr>
    <p:cSldViewPr snapToGrid="0">
      <p:cViewPr varScale="1">
        <p:scale>
          <a:sx n="86" d="100"/>
          <a:sy n="86" d="100"/>
        </p:scale>
        <p:origin x="552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0A1E0-9FAA-4CF3-83A5-B59A7A49472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7B123-C8A0-4A25-A57F-32A23FE316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8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MS PGothic"/>
                <a:cs typeface="Calibri"/>
              </a:rPr>
              <a:t>On behalf of the TNC LANDFIRE Team and the entire LANDFIRE Program, Kori and I thank you for the opportunity to present this webinar describing the status and plans for the LANDFIRE Program.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1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4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73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02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73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1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0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10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58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0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58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8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40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30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8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19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3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2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6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4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9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4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LANDFIRE is a</a:t>
            </a:r>
            <a:r>
              <a:rPr lang="en-US" baseline="0" dirty="0"/>
              <a:t> partnership between the U.S. Forest Service and the U.S. Department of Interior, and TNC.  On the left is a significant part of the LF Production team at EROS, and the right is the TNC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7B123-C8A0-4A25-A57F-32A23FE316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6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7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7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9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1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8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2723-34F9-4D9A-997D-BC526CC2E785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351A-BD5B-41C7-A306-8E32D11AB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ndfire@tnc.org" TargetMode="External"/><Relationship Id="rId4" Type="http://schemas.openxmlformats.org/officeDocument/2006/relationships/hyperlink" Target="http://www.landfire.gov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1125"/>
            <a:ext cx="7772400" cy="707175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8" y="938300"/>
            <a:ext cx="6858000" cy="76993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Examples in the Great Lakes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38556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Randy Swaty – The Nature Conservancy’s LANDFIRE Team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Stepping in for Robert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Zeil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(aka “Zeke”) who is on fire assignment out west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September 22, 2020</a:t>
            </a:r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276675DB-D799-4DE5-B83D-310FBBED0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608" y="2443823"/>
            <a:ext cx="4429713" cy="2869474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 descr="A tree in a forest&#10;&#10;Description automatically generated">
            <a:extLst>
              <a:ext uri="{FF2B5EF4-FFF2-40B4-BE49-F238E27FC236}">
                <a16:creationId xmlns:a16="http://schemas.microsoft.com/office/drawing/2014/main" id="{A26F9928-F6A8-427C-8855-A7690CAEC9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43823"/>
            <a:ext cx="1615408" cy="2869474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Picture 12" descr="A picture containing outdoor, grass, train, track&#10;&#10;Description automatically generated">
            <a:extLst>
              <a:ext uri="{FF2B5EF4-FFF2-40B4-BE49-F238E27FC236}">
                <a16:creationId xmlns:a16="http://schemas.microsoft.com/office/drawing/2014/main" id="{597C106D-6DBD-4B8D-88C9-F8A6081796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322" y="2443824"/>
            <a:ext cx="2152106" cy="2869474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309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DAE3FF-C169-4D0A-8F16-1E1EAF65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Landscape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F07F4-E67C-4807-B485-1C35CBEFC34C}"/>
              </a:ext>
            </a:extLst>
          </p:cNvPr>
          <p:cNvSpPr txBox="1"/>
          <p:nvPr/>
        </p:nvSpPr>
        <p:spPr>
          <a:xfrm>
            <a:off x="259080" y="1215353"/>
            <a:ext cx="84669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Take away messages from this quick assessment: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While not dominated by fire-dependent ecosystems, fire does play a role, and other disturbances impact ecosystem condition and fire risk.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~14,000 acres burned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LANDFIRE data was useful in this quick assessment; Ottawa NF is investing in additional science to fill in knowledge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Focused on proclamation boundary here-could extend to cover larger area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Explore the assessment at https://randy-swaty.shinyapps.io/OttawaAssessment/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2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Historical Fire in the Northeastern U.S.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68630-76F8-4043-8D75-409C874D2C08}"/>
              </a:ext>
            </a:extLst>
          </p:cNvPr>
          <p:cNvSpPr txBox="1"/>
          <p:nvPr/>
        </p:nvSpPr>
        <p:spPr>
          <a:xfrm>
            <a:off x="383178" y="1047713"/>
            <a:ext cx="8307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Question: </a:t>
            </a:r>
            <a:r>
              <a:rPr lang="en-US" sz="2000" dirty="0"/>
              <a:t>how much fire occurred annually prior to European Settlement (“natural” disturbance regime) in the northeastern region of the U.S.?</a:t>
            </a:r>
          </a:p>
          <a:p>
            <a:endParaRPr lang="en-US" dirty="0"/>
          </a:p>
          <a:p>
            <a:r>
              <a:rPr lang="en-US" b="1" dirty="0"/>
              <a:t>How do we answer that with LANDFIRE Products?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outputs from LANDFIRE Biophysical Settings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Multiply outputs from models by acres of Biophysical Setting</a:t>
            </a:r>
          </a:p>
          <a:p>
            <a:pPr lvl="1"/>
            <a:endParaRPr lang="en-US" dirty="0"/>
          </a:p>
          <a:p>
            <a:r>
              <a:rPr lang="en-US" b="1" dirty="0"/>
              <a:t>What is a Biophysical Setting Model? </a:t>
            </a:r>
            <a:r>
              <a:rPr lang="en-US" dirty="0"/>
              <a:t>A quantitative state and transition depiction of natural disturbance regimes and their impacts on the amount of succession classes on the landscape.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Quick made up example:</a:t>
            </a:r>
          </a:p>
          <a:p>
            <a:r>
              <a:rPr lang="en-US" dirty="0"/>
              <a:t>127,098 acres (of a </a:t>
            </a:r>
            <a:r>
              <a:rPr lang="en-US" dirty="0" err="1"/>
              <a:t>BpS</a:t>
            </a:r>
            <a:r>
              <a:rPr lang="en-US" dirty="0"/>
              <a:t>) X 10 year fire return interval = ~12,710 acres burned annually</a:t>
            </a:r>
          </a:p>
          <a:p>
            <a:r>
              <a:rPr lang="en-US" dirty="0"/>
              <a:t>(actually we multiply the acreage by the annual probability—1/10)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Calculations were for U.S.F.S Region 9-all lands except last slide in this section</a:t>
            </a:r>
          </a:p>
          <a:p>
            <a:pPr algn="ctr"/>
            <a:r>
              <a:rPr lang="en-US" i="1" dirty="0"/>
              <a:t>Analysis kicked off by Anna Wright, volunteer.</a:t>
            </a:r>
          </a:p>
        </p:txBody>
      </p:sp>
    </p:spTree>
    <p:extLst>
      <p:ext uri="{BB962C8B-B14F-4D97-AF65-F5344CB8AC3E}">
        <p14:creationId xmlns:p14="http://schemas.microsoft.com/office/powerpoint/2010/main" val="118081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Historical Fire in the Northeastern U.S.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6DB90-B768-4B02-8066-115901FA16A1}"/>
              </a:ext>
            </a:extLst>
          </p:cNvPr>
          <p:cNvSpPr txBox="1"/>
          <p:nvPr/>
        </p:nvSpPr>
        <p:spPr>
          <a:xfrm>
            <a:off x="1454332" y="5364480"/>
            <a:ext cx="24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53803-D15B-4F7B-AE1E-CCE4EB0FA0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5" y="1005917"/>
            <a:ext cx="8351520" cy="4764925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AA531-A14C-4FC0-8E6B-721165D70AE2}"/>
              </a:ext>
            </a:extLst>
          </p:cNvPr>
          <p:cNvSpPr txBox="1"/>
          <p:nvPr/>
        </p:nvSpPr>
        <p:spPr>
          <a:xfrm>
            <a:off x="620662" y="5851968"/>
            <a:ext cx="790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Historical Mean Fire Return Interval, from 1 (darkest reds) to &gt;1,000 years (greens)</a:t>
            </a:r>
          </a:p>
        </p:txBody>
      </p:sp>
    </p:spTree>
    <p:extLst>
      <p:ext uri="{BB962C8B-B14F-4D97-AF65-F5344CB8AC3E}">
        <p14:creationId xmlns:p14="http://schemas.microsoft.com/office/powerpoint/2010/main" val="79166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Historical Fire in the Northeastern U.S.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F179D8-C82D-4EB4-8903-F871236F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15" y="1005917"/>
            <a:ext cx="6747473" cy="5173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6DB90-B768-4B02-8066-115901FA16A1}"/>
              </a:ext>
            </a:extLst>
          </p:cNvPr>
          <p:cNvSpPr txBox="1"/>
          <p:nvPr/>
        </p:nvSpPr>
        <p:spPr>
          <a:xfrm>
            <a:off x="1454332" y="5364480"/>
            <a:ext cx="24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F533C-87A0-4493-9D34-F432A0C61AF6}"/>
              </a:ext>
            </a:extLst>
          </p:cNvPr>
          <p:cNvSpPr txBox="1"/>
          <p:nvPr/>
        </p:nvSpPr>
        <p:spPr>
          <a:xfrm>
            <a:off x="5051502" y="3059668"/>
            <a:ext cx="234564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~420M acres total area</a:t>
            </a:r>
          </a:p>
        </p:txBody>
      </p:sp>
    </p:spTree>
    <p:extLst>
      <p:ext uri="{BB962C8B-B14F-4D97-AF65-F5344CB8AC3E}">
        <p14:creationId xmlns:p14="http://schemas.microsoft.com/office/powerpoint/2010/main" val="143179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Historical Fire in the Northeastern U.S.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84543-3A1F-46EC-B69E-88C44BAFD9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8" y="1104416"/>
            <a:ext cx="8946915" cy="43036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2F62FE-8448-4615-A13B-6E6C9069A725}"/>
              </a:ext>
            </a:extLst>
          </p:cNvPr>
          <p:cNvSpPr txBox="1"/>
          <p:nvPr/>
        </p:nvSpPr>
        <p:spPr>
          <a:xfrm>
            <a:off x="1236617" y="5576571"/>
            <a:ext cx="6893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~30% of the northeastern U.S. was disturbed annually</a:t>
            </a:r>
          </a:p>
        </p:txBody>
      </p:sp>
    </p:spTree>
    <p:extLst>
      <p:ext uri="{BB962C8B-B14F-4D97-AF65-F5344CB8AC3E}">
        <p14:creationId xmlns:p14="http://schemas.microsoft.com/office/powerpoint/2010/main" val="197554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Historical Fire in the Northeastern U.S.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2F62FE-8448-4615-A13B-6E6C9069A725}"/>
              </a:ext>
            </a:extLst>
          </p:cNvPr>
          <p:cNvSpPr txBox="1"/>
          <p:nvPr/>
        </p:nvSpPr>
        <p:spPr>
          <a:xfrm>
            <a:off x="169815" y="5364488"/>
            <a:ext cx="8804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“Natural” adjusted by removing agricultural and urban lands </a:t>
            </a:r>
          </a:p>
          <a:p>
            <a:pPr algn="ctr"/>
            <a:r>
              <a:rPr lang="en-US" sz="2000" i="1" dirty="0"/>
              <a:t>from calculation with LANDFIRE Existing Vegetation Type data.</a:t>
            </a:r>
          </a:p>
          <a:p>
            <a:pPr algn="ctr"/>
            <a:r>
              <a:rPr lang="en-US" sz="2000" i="1" dirty="0"/>
              <a:t>Current data compiled by Brain Schaffler of USFS Region 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2A979-18D6-4026-96D6-BCB77FA4B7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2" y="1132557"/>
            <a:ext cx="8934994" cy="42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2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Historical Fire in the Northeastern U.S.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68630-76F8-4043-8D75-409C874D2C08}"/>
              </a:ext>
            </a:extLst>
          </p:cNvPr>
          <p:cNvSpPr txBox="1"/>
          <p:nvPr/>
        </p:nvSpPr>
        <p:spPr>
          <a:xfrm>
            <a:off x="383178" y="1047713"/>
            <a:ext cx="8307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Take away messages from assessment of historical fire regimes:</a:t>
            </a: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was a lot of disturbance in the northeastern U.S. historically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Now what?  We’ve lost most of the fire---there are consequences. LANDFIRE helps you to explore these, but does not give all the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do not know of another dataset that allows this level of quantification of both historical disturbances across all lands.  </a:t>
            </a:r>
          </a:p>
        </p:txBody>
      </p:sp>
    </p:spTree>
    <p:extLst>
      <p:ext uri="{BB962C8B-B14F-4D97-AF65-F5344CB8AC3E}">
        <p14:creationId xmlns:p14="http://schemas.microsoft.com/office/powerpoint/2010/main" val="106417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much of any one ecosystem is degraded?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86197-D925-43F5-BCDC-03B9B136DE7B}"/>
              </a:ext>
            </a:extLst>
          </p:cNvPr>
          <p:cNvSpPr txBox="1"/>
          <p:nvPr/>
        </p:nvSpPr>
        <p:spPr>
          <a:xfrm>
            <a:off x="383178" y="1047713"/>
            <a:ext cx="8307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Question: </a:t>
            </a:r>
            <a:r>
              <a:rPr lang="en-US" sz="2000" dirty="0"/>
              <a:t>how much of the northern hardwoods ecosystem of the Upper Peninsula of MI is degraded?</a:t>
            </a:r>
          </a:p>
          <a:p>
            <a:endParaRPr lang="en-US" sz="2000" dirty="0"/>
          </a:p>
          <a:p>
            <a:r>
              <a:rPr lang="en-US" sz="2000" b="1" dirty="0"/>
              <a:t>How did we assess this?  </a:t>
            </a:r>
            <a:r>
              <a:rPr lang="en-US" sz="2000" dirty="0"/>
              <a:t>We basically developed a “simple starter ruleset” to label levels of degradation of northern hardwood forest habitat. </a:t>
            </a:r>
          </a:p>
          <a:p>
            <a:endParaRPr lang="en-US" sz="2000" b="1" dirty="0"/>
          </a:p>
          <a:p>
            <a:r>
              <a:rPr lang="en-US" sz="2000" b="1" dirty="0"/>
              <a:t>We then added LANDFIRE datasets together: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Biophysical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Existing Vegetation Type, Cover and 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Followed by filtering for the various combinations in Excel and mapping. </a:t>
            </a:r>
          </a:p>
          <a:p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550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much of any one ecosystem is degraded?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33AD953-E546-4A0D-B9CF-55DF42C1F8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36" y="972056"/>
            <a:ext cx="6827127" cy="4827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10A110-A030-497F-AA8B-F50E2926D167}"/>
              </a:ext>
            </a:extLst>
          </p:cNvPr>
          <p:cNvSpPr txBox="1"/>
          <p:nvPr/>
        </p:nvSpPr>
        <p:spPr>
          <a:xfrm>
            <a:off x="472288" y="5901412"/>
            <a:ext cx="819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landscape is a mix of state, federal and private (industrial and family) ownerships </a:t>
            </a:r>
          </a:p>
        </p:txBody>
      </p:sp>
    </p:spTree>
    <p:extLst>
      <p:ext uri="{BB962C8B-B14F-4D97-AF65-F5344CB8AC3E}">
        <p14:creationId xmlns:p14="http://schemas.microsoft.com/office/powerpoint/2010/main" val="175911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much of any one ecosystem is degraded?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7E157AC-33CC-4275-85D7-F2C820F57D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411" y="1005917"/>
            <a:ext cx="6021982" cy="425848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FCE8A6-797A-4449-A8AC-DC01348AF88C}"/>
              </a:ext>
            </a:extLst>
          </p:cNvPr>
          <p:cNvSpPr txBox="1"/>
          <p:nvPr/>
        </p:nvSpPr>
        <p:spPr>
          <a:xfrm>
            <a:off x="351776" y="5495161"/>
            <a:ext cx="831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this work any Northern Hardwood site that is currently a different ecosystem or has &lt; 70% canopy cover is assumed to be degraded and may need more assessment. </a:t>
            </a:r>
          </a:p>
        </p:txBody>
      </p:sp>
    </p:spTree>
    <p:extLst>
      <p:ext uri="{BB962C8B-B14F-4D97-AF65-F5344CB8AC3E}">
        <p14:creationId xmlns:p14="http://schemas.microsoft.com/office/powerpoint/2010/main" val="83516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985"/>
            <a:ext cx="9144000" cy="70649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39615-FCD5-4FDC-85FE-B956D6300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97" y="1000484"/>
            <a:ext cx="7766606" cy="510028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C5BC7-0BF7-4B42-B114-C50CA7A569F5}"/>
              </a:ext>
            </a:extLst>
          </p:cNvPr>
          <p:cNvSpPr txBox="1"/>
          <p:nvPr/>
        </p:nvSpPr>
        <p:spPr>
          <a:xfrm>
            <a:off x="2542903" y="4754881"/>
            <a:ext cx="5834744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Three examples:</a:t>
            </a:r>
          </a:p>
          <a:p>
            <a:pPr marL="342900" indent="-342900">
              <a:buAutoNum type="arabicPeriod"/>
            </a:pPr>
            <a:r>
              <a:rPr lang="en-US" dirty="0"/>
              <a:t>Basic vegetation Assessment-Ottawa National Forest</a:t>
            </a:r>
          </a:p>
          <a:p>
            <a:pPr marL="342900" indent="-342900">
              <a:buAutoNum type="arabicPeriod"/>
            </a:pPr>
            <a:r>
              <a:rPr lang="en-US" dirty="0"/>
              <a:t>Regional Disturbance Investigation</a:t>
            </a:r>
          </a:p>
          <a:p>
            <a:pPr marL="342900" indent="-342900">
              <a:buAutoNum type="arabicPeriod"/>
            </a:pPr>
            <a:r>
              <a:rPr lang="en-US" dirty="0"/>
              <a:t>Ecosystem condition mapping-Upper Michigan </a:t>
            </a:r>
          </a:p>
        </p:txBody>
      </p:sp>
    </p:spTree>
    <p:extLst>
      <p:ext uri="{BB962C8B-B14F-4D97-AF65-F5344CB8AC3E}">
        <p14:creationId xmlns:p14="http://schemas.microsoft.com/office/powerpoint/2010/main" val="83136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much of any one ecosystem is degraded?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BF815-2BA3-4CBD-A646-FF99264379CB}"/>
              </a:ext>
            </a:extLst>
          </p:cNvPr>
          <p:cNvSpPr txBox="1"/>
          <p:nvPr/>
        </p:nvSpPr>
        <p:spPr>
          <a:xfrm>
            <a:off x="383178" y="1047713"/>
            <a:ext cx="8307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Take away messages from mapping condition of northern hardwoods:</a:t>
            </a: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a wide range of condition, from totally converted to near natural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relatively simple ruleset combined with LANDFIRE data helps land managers estimate potential restoration investment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researchers and managers have used this approach to map wildlife habitat, restoration priorities, vegetation conditions and more.  </a:t>
            </a:r>
          </a:p>
        </p:txBody>
      </p:sp>
    </p:spTree>
    <p:extLst>
      <p:ext uri="{BB962C8B-B14F-4D97-AF65-F5344CB8AC3E}">
        <p14:creationId xmlns:p14="http://schemas.microsoft.com/office/powerpoint/2010/main" val="67763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Other examples of LANDFIRE applications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9D42D-B109-444A-8751-D2303F907E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12" y="1036047"/>
            <a:ext cx="8075975" cy="3868791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E457AD-6993-4B35-801F-762BDF6D7F2F}"/>
              </a:ext>
            </a:extLst>
          </p:cNvPr>
          <p:cNvSpPr/>
          <p:nvPr/>
        </p:nvSpPr>
        <p:spPr>
          <a:xfrm>
            <a:off x="3000703" y="5407710"/>
            <a:ext cx="3142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https://wildfirerisk.org/</a:t>
            </a:r>
          </a:p>
        </p:txBody>
      </p:sp>
    </p:spTree>
    <p:extLst>
      <p:ext uri="{BB962C8B-B14F-4D97-AF65-F5344CB8AC3E}">
        <p14:creationId xmlns:p14="http://schemas.microsoft.com/office/powerpoint/2010/main" val="159077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Other examples of LANDFIRE applications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83C0AB-1EA3-4FF0-BD34-57AC5B91D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91" y="1005917"/>
            <a:ext cx="3953667" cy="519493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38F20-2174-4A2A-8BAF-B78F16EEF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233" y="1005917"/>
            <a:ext cx="3953666" cy="519493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4436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Other examples of LANDFIRE applications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BE661F-43CA-46CB-A689-91AA116FE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05" y="1249828"/>
            <a:ext cx="8520989" cy="388504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493EC0-D477-4FDA-B07A-49D7823256CE}"/>
              </a:ext>
            </a:extLst>
          </p:cNvPr>
          <p:cNvSpPr/>
          <p:nvPr/>
        </p:nvSpPr>
        <p:spPr>
          <a:xfrm>
            <a:off x="1198479" y="5378787"/>
            <a:ext cx="6747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Explore the WHAM! at http://maps.tnc.org/landfire/</a:t>
            </a:r>
          </a:p>
        </p:txBody>
      </p:sp>
    </p:spTree>
    <p:extLst>
      <p:ext uri="{BB962C8B-B14F-4D97-AF65-F5344CB8AC3E}">
        <p14:creationId xmlns:p14="http://schemas.microsoft.com/office/powerpoint/2010/main" val="91838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your LANDFIRE application(s) 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2A99B-C7A4-47EB-A479-CA67E9246231}"/>
              </a:ext>
            </a:extLst>
          </p:cNvPr>
          <p:cNvSpPr txBox="1"/>
          <p:nvPr/>
        </p:nvSpPr>
        <p:spPr>
          <a:xfrm>
            <a:off x="418012" y="1274136"/>
            <a:ext cx="8307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LANDFIRE is new to you, or you want to learn more:</a:t>
            </a: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www.landfire.gov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Explore and download datasets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Learn about the program and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Find podcasts and social media links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Send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 any and all data.    See </a:t>
            </a:r>
            <a:r>
              <a:rPr lang="en-US" i="1" dirty="0"/>
              <a:t>Helmbrecht, Donald J. and Kori Blankenship. 2016. Modifying LANDFIRE Geospatial Data for Local Applications.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are on Twitter and YouTube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Explore the WHAM! at http://maps.tnc.org/landfire/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Contact us!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 landfire.gov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landfire@tnc.org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Any of the presenters in this series</a:t>
            </a:r>
          </a:p>
        </p:txBody>
      </p:sp>
    </p:spTree>
    <p:extLst>
      <p:ext uri="{BB962C8B-B14F-4D97-AF65-F5344CB8AC3E}">
        <p14:creationId xmlns:p14="http://schemas.microsoft.com/office/powerpoint/2010/main" val="2163347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your LANDFIRE application(s) 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2A99B-C7A4-47EB-A479-CA67E9246231}"/>
              </a:ext>
            </a:extLst>
          </p:cNvPr>
          <p:cNvSpPr txBox="1"/>
          <p:nvPr/>
        </p:nvSpPr>
        <p:spPr>
          <a:xfrm>
            <a:off x="418012" y="1274136"/>
            <a:ext cx="8307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LANDFIRE is familiar but you want to try new things:</a:t>
            </a: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have R code for processing </a:t>
            </a:r>
            <a:r>
              <a:rPr lang="en-US" sz="2000" dirty="0" err="1"/>
              <a:t>rasters</a:t>
            </a:r>
            <a:r>
              <a:rPr lang="en-US" sz="2000" dirty="0"/>
              <a:t>, making charts and web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Try running the LANDFIRE Total Fuels Change Tool to calibrate fuels data to for localized scales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Dig into Google Scholar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992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12A99B-C7A4-47EB-A479-CA67E9246231}"/>
              </a:ext>
            </a:extLst>
          </p:cNvPr>
          <p:cNvSpPr txBox="1"/>
          <p:nvPr/>
        </p:nvSpPr>
        <p:spPr>
          <a:xfrm>
            <a:off x="418012" y="1099965"/>
            <a:ext cx="8307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I’ve got some questions for you:</a:t>
            </a:r>
          </a:p>
          <a:p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have a LANDFIRE application to share?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Which LANDFIRE datasets do you use the most?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we clarify anything about LANDFIRE data or model use for you? </a:t>
            </a:r>
          </a:p>
        </p:txBody>
      </p:sp>
    </p:spTree>
    <p:extLst>
      <p:ext uri="{BB962C8B-B14F-4D97-AF65-F5344CB8AC3E}">
        <p14:creationId xmlns:p14="http://schemas.microsoft.com/office/powerpoint/2010/main" val="217326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Landscape Assessment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86197-D925-43F5-BCDC-03B9B136DE7B}"/>
              </a:ext>
            </a:extLst>
          </p:cNvPr>
          <p:cNvSpPr txBox="1"/>
          <p:nvPr/>
        </p:nvSpPr>
        <p:spPr>
          <a:xfrm>
            <a:off x="383178" y="1047713"/>
            <a:ext cx="8307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Question: </a:t>
            </a:r>
            <a:r>
              <a:rPr lang="en-US" sz="2000" dirty="0"/>
              <a:t>what ecosystems occurred/occur on the landscape, and what is the condition of these landscapes?  What were their natural disturbance regimes?</a:t>
            </a:r>
          </a:p>
          <a:p>
            <a:endParaRPr lang="en-US" dirty="0"/>
          </a:p>
          <a:p>
            <a:r>
              <a:rPr lang="en-US" b="1" dirty="0"/>
              <a:t>How do we answer that with LANDFIRE Products?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Map LANDFIRE Biophysical Settings, Existing Vegetation Type and Succession Class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spreadsheets to help calculate and make charts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Optional- use R to make online report 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What is a Biophysical Setting? </a:t>
            </a:r>
            <a:r>
              <a:rPr lang="en-US" dirty="0"/>
              <a:t>A historical ecosystem with “natural” disturbance regimes, vegetation structure and composition</a:t>
            </a:r>
          </a:p>
          <a:p>
            <a:endParaRPr lang="en-US" b="1" dirty="0"/>
          </a:p>
          <a:p>
            <a:r>
              <a:rPr lang="en-US" b="1" dirty="0"/>
              <a:t>What is a Succession Class? </a:t>
            </a:r>
            <a:r>
              <a:rPr lang="en-US" dirty="0"/>
              <a:t>A developmental state of a Biophysical Setting, defined by vegetation composition and structure (canopy cover and height)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528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Landscape Assessment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F1667D7-896C-4346-B322-000BB52104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7" y="1005917"/>
            <a:ext cx="7332617" cy="5185313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750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Landscape Assessment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2B7AE91-AF52-4D99-B230-B68FB2560D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91" y="1005917"/>
            <a:ext cx="7332617" cy="5185584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290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Landscape Assessment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EDD1C5E-01E6-4035-9B70-78667E8AD9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91" y="1005917"/>
            <a:ext cx="7332617" cy="5185313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6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Landscape Assessment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E785A83-E02A-4987-A99F-9964643BAC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46" y="1005917"/>
            <a:ext cx="7323907" cy="5179154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394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Landscape Assessment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E06429CA-45AC-48BF-84D8-7E0DA60935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572" y="1210490"/>
            <a:ext cx="7988787" cy="4585231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01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542"/>
            <a:ext cx="91440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Rapid Landscape Assessment</a:t>
            </a:r>
          </a:p>
        </p:txBody>
      </p:sp>
      <p:pic>
        <p:nvPicPr>
          <p:cNvPr id="13" name="Picture 12" descr="Logos of US Forest Service and US Bureau of Land Management">
            <a:extLst>
              <a:ext uri="{FF2B5EF4-FFF2-40B4-BE49-F238E27FC236}">
                <a16:creationId xmlns:a16="http://schemas.microsoft.com/office/drawing/2014/main" id="{2EE9D331-AA9B-40C9-8A19-4EBE51E417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92" y="6372248"/>
            <a:ext cx="1097280" cy="491886"/>
          </a:xfrm>
          <a:prstGeom prst="rect">
            <a:avLst/>
          </a:prstGeom>
        </p:spPr>
      </p:pic>
      <p:pic>
        <p:nvPicPr>
          <p:cNvPr id="3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670A399B-E7AE-4F70-841E-74D55C151E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" y="1005917"/>
            <a:ext cx="7559040" cy="489762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61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2230</Words>
  <Application>Microsoft Office PowerPoint</Application>
  <PresentationFormat>On-screen Show (4:3)</PresentationFormat>
  <Paragraphs>174</Paragraphs>
  <Slides>26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LANDFIRE</vt:lpstr>
      <vt:lpstr>AGENDA</vt:lpstr>
      <vt:lpstr>Rapid Landscape Assessment</vt:lpstr>
      <vt:lpstr>Rapid Landscape Assessment</vt:lpstr>
      <vt:lpstr>Rapid Landscape Assessment</vt:lpstr>
      <vt:lpstr>Rapid Landscape Assessment</vt:lpstr>
      <vt:lpstr>Rapid Landscape Assessment</vt:lpstr>
      <vt:lpstr>Rapid Landscape Assessment</vt:lpstr>
      <vt:lpstr>Rapid Landscape Assessment</vt:lpstr>
      <vt:lpstr>Rapid Landscape Assessment</vt:lpstr>
      <vt:lpstr>Historical Fire in the Northeastern U.S.</vt:lpstr>
      <vt:lpstr>Historical Fire in the Northeastern U.S.</vt:lpstr>
      <vt:lpstr>Historical Fire in the Northeastern U.S.</vt:lpstr>
      <vt:lpstr>Historical Fire in the Northeastern U.S.</vt:lpstr>
      <vt:lpstr>Historical Fire in the Northeastern U.S.</vt:lpstr>
      <vt:lpstr>Historical Fire in the Northeastern U.S.</vt:lpstr>
      <vt:lpstr>How much of any one ecosystem is degraded?</vt:lpstr>
      <vt:lpstr>How much of any one ecosystem is degraded?</vt:lpstr>
      <vt:lpstr>How much of any one ecosystem is degraded?</vt:lpstr>
      <vt:lpstr>How much of any one ecosystem is degraded?</vt:lpstr>
      <vt:lpstr>Other examples of LANDFIRE applications</vt:lpstr>
      <vt:lpstr>Other examples of LANDFIRE applications</vt:lpstr>
      <vt:lpstr>Other examples of LANDFIRE applications</vt:lpstr>
      <vt:lpstr>For your LANDFIRE application(s) </vt:lpstr>
      <vt:lpstr>For your LANDFIRE application(s) </vt:lpstr>
      <vt:lpstr>Questions?</vt:lpstr>
    </vt:vector>
  </TitlesOfParts>
  <Company>USGS EROS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Deis (CTR), Julia A.</dc:creator>
  <cp:lastModifiedBy>Randy L. Swaty</cp:lastModifiedBy>
  <cp:revision>271</cp:revision>
  <dcterms:created xsi:type="dcterms:W3CDTF">2017-09-13T20:18:28Z</dcterms:created>
  <dcterms:modified xsi:type="dcterms:W3CDTF">2020-09-22T11:45:36Z</dcterms:modified>
</cp:coreProperties>
</file>